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90" r:id="rId2"/>
    <p:sldId id="291" r:id="rId3"/>
    <p:sldId id="256" r:id="rId4"/>
    <p:sldId id="257" r:id="rId5"/>
    <p:sldId id="258" r:id="rId6"/>
    <p:sldId id="259" r:id="rId7"/>
    <p:sldId id="261" r:id="rId8"/>
    <p:sldId id="260" r:id="rId9"/>
    <p:sldId id="262" r:id="rId10"/>
    <p:sldId id="263" r:id="rId11"/>
    <p:sldId id="264" r:id="rId12"/>
    <p:sldId id="265" r:id="rId13"/>
    <p:sldId id="266" r:id="rId14"/>
    <p:sldId id="268" r:id="rId15"/>
    <p:sldId id="267" r:id="rId16"/>
    <p:sldId id="270" r:id="rId17"/>
    <p:sldId id="269" r:id="rId18"/>
    <p:sldId id="272" r:id="rId19"/>
    <p:sldId id="271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2" r:id="rId28"/>
    <p:sldId id="283" r:id="rId29"/>
    <p:sldId id="280" r:id="rId30"/>
    <p:sldId id="286" r:id="rId31"/>
    <p:sldId id="285" r:id="rId32"/>
    <p:sldId id="281" r:id="rId33"/>
    <p:sldId id="289" r:id="rId3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16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28.2.2012</a:t>
            </a:fld>
            <a:endParaRPr lang="cs-CZ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28.2.2012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28.2.2012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28.2.2012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28.2.2012</a:t>
            </a:fld>
            <a:endParaRPr lang="cs-CZ"/>
          </a:p>
        </p:txBody>
      </p:sp>
      <p:sp>
        <p:nvSpPr>
          <p:cNvPr id="11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28.2.2012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28.2.2012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28.2.2012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28.2.2012</a:t>
            </a:fld>
            <a:endParaRPr lang="cs-CZ"/>
          </a:p>
        </p:txBody>
      </p:sp>
      <p:sp>
        <p:nvSpPr>
          <p:cNvPr id="24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28.2.2012</a:t>
            </a:fld>
            <a:endParaRPr lang="cs-CZ"/>
          </a:p>
        </p:txBody>
      </p:sp>
      <p:sp>
        <p:nvSpPr>
          <p:cNvPr id="29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28.2.2012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28.2.2012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logoAll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79912" y="5877272"/>
            <a:ext cx="4629150" cy="685800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4211960" y="260648"/>
            <a:ext cx="42484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          </a:t>
            </a:r>
            <a:r>
              <a:rPr lang="cs-CZ" sz="3200" dirty="0" smtClean="0">
                <a:latin typeface="Arial" pitchFamily="34" charset="0"/>
                <a:cs typeface="Arial" pitchFamily="34" charset="0"/>
              </a:rPr>
              <a:t>vy_32_inovace_2305</a:t>
            </a:r>
            <a:endParaRPr lang="cs-CZ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611560" y="2852936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latin typeface="Arial" pitchFamily="34" charset="0"/>
                <a:cs typeface="Arial" pitchFamily="34" charset="0"/>
              </a:rPr>
              <a:t>     Světlá nad Sázavou – Centrum města</a:t>
            </a:r>
            <a:endParaRPr lang="cs-CZ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411760" y="620688"/>
            <a:ext cx="5688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Policie České republiky</a:t>
            </a:r>
            <a:endParaRPr lang="cs-CZ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ázek 2" descr="CIMG128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322766"/>
            <a:ext cx="7380312" cy="55352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707904" y="692696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fara</a:t>
            </a:r>
            <a:endParaRPr lang="cs-CZ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ázek 2" descr="CIMG1279.JPG"/>
          <p:cNvPicPr>
            <a:picLocks noChangeAspect="1"/>
          </p:cNvPicPr>
          <p:nvPr/>
        </p:nvPicPr>
        <p:blipFill>
          <a:blip r:embed="rId2" cstate="print"/>
          <a:srcRect t="13251" r="23225"/>
          <a:stretch>
            <a:fillRect/>
          </a:stretch>
        </p:blipFill>
        <p:spPr>
          <a:xfrm>
            <a:off x="1331640" y="1396901"/>
            <a:ext cx="6444208" cy="54610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555776" y="692696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středověké podzemí</a:t>
            </a:r>
            <a:endParaRPr lang="cs-CZ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ázek 2" descr="CIMG1249.JPG"/>
          <p:cNvPicPr>
            <a:picLocks noChangeAspect="1"/>
          </p:cNvPicPr>
          <p:nvPr/>
        </p:nvPicPr>
        <p:blipFill>
          <a:blip r:embed="rId2" cstate="print"/>
          <a:srcRect l="9051" r="12988" b="23750"/>
          <a:stretch>
            <a:fillRect/>
          </a:stretch>
        </p:blipFill>
        <p:spPr>
          <a:xfrm>
            <a:off x="1043608" y="1340768"/>
            <a:ext cx="7128792" cy="52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491880" y="692696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obchody</a:t>
            </a:r>
            <a:endParaRPr lang="cs-CZ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ázek 2" descr="CIMG1245.JPG"/>
          <p:cNvPicPr>
            <a:picLocks noChangeAspect="1"/>
          </p:cNvPicPr>
          <p:nvPr/>
        </p:nvPicPr>
        <p:blipFill>
          <a:blip r:embed="rId2" cstate="print"/>
          <a:srcRect t="16400"/>
          <a:stretch>
            <a:fillRect/>
          </a:stretch>
        </p:blipFill>
        <p:spPr>
          <a:xfrm>
            <a:off x="0" y="1124744"/>
            <a:ext cx="9144000" cy="5733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CIMG12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CIMG12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CIMG12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CIMG12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CIMG12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CIMG13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467544" y="332656"/>
            <a:ext cx="799288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/>
            </a:pPr>
            <a:r>
              <a:rPr lang="cs-CZ" sz="2400" dirty="0" smtClean="0">
                <a:latin typeface="Arial" pitchFamily="34" charset="0"/>
                <a:cs typeface="Arial" pitchFamily="34" charset="0"/>
              </a:rPr>
              <a:t>Jméno a příjmení: Mgr. Hana </a:t>
            </a:r>
            <a:r>
              <a:rPr lang="cs-CZ" sz="2400" dirty="0" err="1" smtClean="0">
                <a:latin typeface="Arial" pitchFamily="34" charset="0"/>
                <a:cs typeface="Arial" pitchFamily="34" charset="0"/>
              </a:rPr>
              <a:t>Štercová</a:t>
            </a:r>
            <a:endParaRPr lang="cs-CZ" sz="2400" dirty="0" smtClean="0">
              <a:latin typeface="Arial" pitchFamily="34" charset="0"/>
              <a:cs typeface="Arial" pitchFamily="34" charset="0"/>
            </a:endParaRPr>
          </a:p>
          <a:p>
            <a:pPr marL="274320" lvl="0" indent="-27432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/>
            </a:pPr>
            <a:r>
              <a:rPr lang="cs-CZ" sz="2400" dirty="0" smtClean="0">
                <a:latin typeface="Arial" pitchFamily="34" charset="0"/>
                <a:cs typeface="Arial" pitchFamily="34" charset="0"/>
              </a:rPr>
              <a:t>Datum: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.9.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2011</a:t>
            </a:r>
          </a:p>
          <a:p>
            <a:pPr marL="274320" lvl="0" indent="-27432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/>
            </a:pPr>
            <a:r>
              <a:rPr lang="cs-CZ" sz="2400" dirty="0" smtClean="0">
                <a:latin typeface="Arial" pitchFamily="34" charset="0"/>
                <a:cs typeface="Arial" pitchFamily="34" charset="0"/>
              </a:rPr>
              <a:t>Ročník: třetí</a:t>
            </a:r>
          </a:p>
          <a:p>
            <a:pPr marL="274320" lvl="0" indent="-27432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/>
            </a:pPr>
            <a:endParaRPr lang="cs-CZ" sz="2400" dirty="0" smtClean="0">
              <a:latin typeface="Arial" pitchFamily="34" charset="0"/>
              <a:cs typeface="Arial" pitchFamily="34" charset="0"/>
            </a:endParaRPr>
          </a:p>
          <a:p>
            <a:pPr marL="274320" lvl="0" indent="-27432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/>
            </a:pPr>
            <a:r>
              <a:rPr lang="cs-CZ" sz="2400" dirty="0" smtClean="0">
                <a:latin typeface="Arial" pitchFamily="34" charset="0"/>
                <a:cs typeface="Arial" pitchFamily="34" charset="0"/>
              </a:rPr>
              <a:t>Vzdělávací oblast: náměstí, kostel, fara, radnice, kašna, turistické informační centrum, městská knihovna, pošta, Policie ČR, obchody, restaurace, ulice vycházející z náměstí.</a:t>
            </a:r>
          </a:p>
          <a:p>
            <a:pPr marL="274320" lvl="0" indent="-27432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/>
            </a:pPr>
            <a:endParaRPr lang="cs-CZ" sz="2400" dirty="0" smtClean="0">
              <a:latin typeface="Arial" pitchFamily="34" charset="0"/>
              <a:cs typeface="Arial" pitchFamily="34" charset="0"/>
            </a:endParaRPr>
          </a:p>
          <a:p>
            <a:pPr marL="274320" lvl="0" indent="-27432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/>
            </a:pPr>
            <a:r>
              <a:rPr lang="cs-CZ" sz="2400" dirty="0" smtClean="0">
                <a:latin typeface="Arial" pitchFamily="34" charset="0"/>
                <a:cs typeface="Arial" pitchFamily="34" charset="0"/>
              </a:rPr>
              <a:t>Metodické pokyny: Snímky žákům představujeme zároveň s komentářem přiměřeným jejich věku. Žáci se snaží určit, jaká místa jsou na fotografiích a z jakého místa jsou zachycena. </a:t>
            </a:r>
          </a:p>
          <a:p>
            <a:pPr marL="274320" lvl="0" indent="-27432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/>
            </a:pPr>
            <a:endParaRPr lang="cs-CZ" sz="2400" dirty="0" smtClean="0">
              <a:latin typeface="Arial" pitchFamily="34" charset="0"/>
              <a:cs typeface="Arial" pitchFamily="34" charset="0"/>
            </a:endParaRPr>
          </a:p>
          <a:p>
            <a:pPr marL="274320" lvl="0" indent="-27432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/>
            </a:pPr>
            <a:r>
              <a:rPr lang="cs-CZ" sz="2400" dirty="0" smtClean="0">
                <a:latin typeface="Arial" pitchFamily="34" charset="0"/>
                <a:cs typeface="Arial" pitchFamily="34" charset="0"/>
              </a:rPr>
              <a:t>V této prezentaci byly použity </a:t>
            </a:r>
            <a:r>
              <a:rPr lang="cs-CZ" sz="2400" smtClean="0">
                <a:latin typeface="Arial" pitchFamily="34" charset="0"/>
                <a:cs typeface="Arial" pitchFamily="34" charset="0"/>
              </a:rPr>
              <a:t>vlastní </a:t>
            </a:r>
            <a:r>
              <a:rPr lang="cs-CZ" sz="2400" smtClean="0">
                <a:latin typeface="Arial" pitchFamily="34" charset="0"/>
                <a:cs typeface="Arial" pitchFamily="34" charset="0"/>
              </a:rPr>
              <a:t>fotografie.</a:t>
            </a:r>
            <a:endParaRPr lang="cs-CZ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275856" y="476672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restaurace</a:t>
            </a:r>
            <a:endParaRPr lang="cs-CZ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ázek 2" descr="CIMG1267.JPG"/>
          <p:cNvPicPr>
            <a:picLocks noChangeAspect="1"/>
          </p:cNvPicPr>
          <p:nvPr/>
        </p:nvPicPr>
        <p:blipFill>
          <a:blip r:embed="rId2" cstate="print"/>
          <a:srcRect t="16400"/>
          <a:stretch>
            <a:fillRect/>
          </a:stretch>
        </p:blipFill>
        <p:spPr>
          <a:xfrm>
            <a:off x="0" y="1124744"/>
            <a:ext cx="9144000" cy="5733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CIMG1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755576" y="620688"/>
            <a:ext cx="8388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latin typeface="Arial" pitchFamily="34" charset="0"/>
                <a:cs typeface="Arial" pitchFamily="34" charset="0"/>
              </a:rPr>
              <a:t>Z náměstí vychází několik ulic:</a:t>
            </a:r>
          </a:p>
          <a:p>
            <a:endParaRPr lang="cs-CZ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                            KOMENSKÉHO</a:t>
            </a:r>
            <a:endParaRPr lang="cs-CZ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ázek 2" descr="CIMG1243.JPG"/>
          <p:cNvPicPr>
            <a:picLocks noChangeAspect="1"/>
          </p:cNvPicPr>
          <p:nvPr/>
        </p:nvPicPr>
        <p:blipFill>
          <a:blip r:embed="rId2" cstate="print"/>
          <a:srcRect t="5250" b="18500"/>
          <a:stretch>
            <a:fillRect/>
          </a:stretch>
        </p:blipFill>
        <p:spPr>
          <a:xfrm>
            <a:off x="0" y="1916832"/>
            <a:ext cx="9144000" cy="52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CIMG12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239344" y="620688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NÁDRAŽNÍ</a:t>
            </a:r>
            <a:endParaRPr lang="cs-CZ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ázek 2" descr="CIMG1238.JPG"/>
          <p:cNvPicPr>
            <a:picLocks noChangeAspect="1"/>
          </p:cNvPicPr>
          <p:nvPr/>
        </p:nvPicPr>
        <p:blipFill>
          <a:blip r:embed="rId2" cstate="print"/>
          <a:srcRect t="3150" b="15350"/>
          <a:stretch>
            <a:fillRect/>
          </a:stretch>
        </p:blipFill>
        <p:spPr>
          <a:xfrm>
            <a:off x="0" y="1268760"/>
            <a:ext cx="9144000" cy="558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987824" y="404664"/>
            <a:ext cx="64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LÁNECKÁ</a:t>
            </a:r>
            <a:endParaRPr lang="cs-CZ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ázek 2" descr="CIMG1294.JPG"/>
          <p:cNvPicPr>
            <a:picLocks noChangeAspect="1"/>
          </p:cNvPicPr>
          <p:nvPr/>
        </p:nvPicPr>
        <p:blipFill>
          <a:blip r:embed="rId2" cstate="print"/>
          <a:srcRect b="17450"/>
          <a:stretch>
            <a:fillRect/>
          </a:stretch>
        </p:blipFill>
        <p:spPr>
          <a:xfrm>
            <a:off x="0" y="1196752"/>
            <a:ext cx="9144000" cy="5661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CIMG12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CIMG1290.JPG"/>
          <p:cNvPicPr>
            <a:picLocks noChangeAspect="1"/>
          </p:cNvPicPr>
          <p:nvPr/>
        </p:nvPicPr>
        <p:blipFill>
          <a:blip r:embed="rId2" cstate="print"/>
          <a:srcRect t="11150" b="11151"/>
          <a:stretch>
            <a:fillRect/>
          </a:stretch>
        </p:blipFill>
        <p:spPr>
          <a:xfrm>
            <a:off x="0" y="1529408"/>
            <a:ext cx="9144000" cy="5328592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3563888" y="692696"/>
            <a:ext cx="72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DOLNÍ</a:t>
            </a:r>
            <a:endParaRPr lang="cs-CZ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CIMG1291.JPG"/>
          <p:cNvPicPr>
            <a:picLocks noChangeAspect="1"/>
          </p:cNvPicPr>
          <p:nvPr/>
        </p:nvPicPr>
        <p:blipFill>
          <a:blip r:embed="rId2" cstate="print"/>
          <a:srcRect b="18500"/>
          <a:stretch>
            <a:fillRect/>
          </a:stretch>
        </p:blipFill>
        <p:spPr>
          <a:xfrm>
            <a:off x="0" y="1268760"/>
            <a:ext cx="9144000" cy="5589240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3419872" y="548680"/>
            <a:ext cx="72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NOVÉ MĚSTO</a:t>
            </a:r>
            <a:endParaRPr lang="cs-CZ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987824" y="764704"/>
            <a:ext cx="7344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SÁZAVSKÁ</a:t>
            </a:r>
            <a:endParaRPr lang="cs-CZ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ázek 2" descr="CIMG1404.JPG"/>
          <p:cNvPicPr>
            <a:picLocks noChangeAspect="1"/>
          </p:cNvPicPr>
          <p:nvPr/>
        </p:nvPicPr>
        <p:blipFill>
          <a:blip r:embed="rId2" cstate="print"/>
          <a:srcRect b="19550"/>
          <a:stretch>
            <a:fillRect/>
          </a:stretch>
        </p:blipFill>
        <p:spPr>
          <a:xfrm>
            <a:off x="0" y="1340768"/>
            <a:ext cx="9144000" cy="5517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CENTRUM 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Zástupný symbol pro obsah 5" descr="mapa centr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960509"/>
            <a:ext cx="8686800" cy="371326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CIMG14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CIMG15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275856" y="548680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JELENOVA</a:t>
            </a:r>
            <a:endParaRPr lang="cs-CZ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ázek 2" descr="CIMG1565.JPG"/>
          <p:cNvPicPr>
            <a:picLocks noChangeAspect="1"/>
          </p:cNvPicPr>
          <p:nvPr/>
        </p:nvPicPr>
        <p:blipFill>
          <a:blip r:embed="rId2" cstate="print"/>
          <a:srcRect b="9452"/>
          <a:stretch>
            <a:fillRect/>
          </a:stretch>
        </p:blipFill>
        <p:spPr>
          <a:xfrm>
            <a:off x="683568" y="1268760"/>
            <a:ext cx="7740352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CIMG21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827584" y="836712"/>
            <a:ext cx="70567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 smtClean="0">
                <a:latin typeface="Arial" pitchFamily="34" charset="0"/>
                <a:cs typeface="Arial" pitchFamily="34" charset="0"/>
              </a:rPr>
              <a:t>V centru města se nachází                       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NÁMĚSTÍ TRČKŮ Z LÍPY.</a:t>
            </a:r>
          </a:p>
          <a:p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cs-CZ" sz="2400" dirty="0" smtClean="0">
                <a:latin typeface="Arial" pitchFamily="34" charset="0"/>
                <a:cs typeface="Arial" pitchFamily="34" charset="0"/>
              </a:rPr>
              <a:t>Významné budovy: 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kostel sv. Václava.</a:t>
            </a:r>
          </a:p>
          <a:p>
            <a:endParaRPr lang="cs-CZ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ázek 2" descr="CIMG12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2492896"/>
            <a:ext cx="5616624" cy="4212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547664" y="980728"/>
            <a:ext cx="5848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 smtClean="0">
                <a:latin typeface="Arial" pitchFamily="34" charset="0"/>
                <a:cs typeface="Arial" pitchFamily="34" charset="0"/>
              </a:rPr>
              <a:t>budova  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radnice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, kde sídlí 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městský úřad</a:t>
            </a:r>
            <a:endParaRPr lang="cs-CZ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ázek 2" descr="CIMG12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673424"/>
            <a:ext cx="6696744" cy="5022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987824" y="548680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latin typeface="Arial" pitchFamily="34" charset="0"/>
                <a:cs typeface="Arial" pitchFamily="34" charset="0"/>
              </a:rPr>
              <a:t>kamenná 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kašna</a:t>
            </a:r>
            <a:endParaRPr lang="cs-CZ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ázek 2" descr="CIMG12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412776"/>
            <a:ext cx="6912768" cy="5184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051720" y="764704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turistické informační centrum</a:t>
            </a:r>
            <a:endParaRPr lang="cs-CZ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ázek 2" descr="CIMG12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484784"/>
            <a:ext cx="6876256" cy="5157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907704" y="764704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městská knihovna pro děti a dospělé</a:t>
            </a:r>
            <a:endParaRPr lang="cs-CZ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ázek 2" descr="CIMG12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1412776"/>
            <a:ext cx="4083918" cy="5445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491880" y="620688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pošta</a:t>
            </a:r>
            <a:endParaRPr lang="cs-CZ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ázek 2" descr="CIMG12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268760"/>
            <a:ext cx="7164288" cy="5373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152</TotalTime>
  <Words>158</Words>
  <Application>Microsoft Office PowerPoint</Application>
  <PresentationFormat>Předvádění na obrazovce (4:3)</PresentationFormat>
  <Paragraphs>34</Paragraphs>
  <Slides>33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33</vt:i4>
      </vt:variant>
    </vt:vector>
  </HeadingPairs>
  <TitlesOfParts>
    <vt:vector size="34" baseType="lpstr">
      <vt:lpstr>Cesta</vt:lpstr>
      <vt:lpstr>Snímek 1</vt:lpstr>
      <vt:lpstr>Snímek 2</vt:lpstr>
      <vt:lpstr>CENTRUM 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Snímek 19</vt:lpstr>
      <vt:lpstr>Snímek 20</vt:lpstr>
      <vt:lpstr>Snímek 21</vt:lpstr>
      <vt:lpstr>Snímek 22</vt:lpstr>
      <vt:lpstr>Snímek 23</vt:lpstr>
      <vt:lpstr>Snímek 24</vt:lpstr>
      <vt:lpstr>Snímek 25</vt:lpstr>
      <vt:lpstr>Snímek 26</vt:lpstr>
      <vt:lpstr>Snímek 27</vt:lpstr>
      <vt:lpstr>Snímek 28</vt:lpstr>
      <vt:lpstr>Snímek 29</vt:lpstr>
      <vt:lpstr>Snímek 30</vt:lpstr>
      <vt:lpstr>Snímek 31</vt:lpstr>
      <vt:lpstr>Snímek 32</vt:lpstr>
      <vt:lpstr>Snímek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stercova</dc:creator>
  <cp:lastModifiedBy>stercova</cp:lastModifiedBy>
  <cp:revision>67</cp:revision>
  <dcterms:created xsi:type="dcterms:W3CDTF">2011-07-21T07:03:07Z</dcterms:created>
  <dcterms:modified xsi:type="dcterms:W3CDTF">2012-02-28T08:08:52Z</dcterms:modified>
</cp:coreProperties>
</file>